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360" r:id="rId4"/>
    <p:sldId id="367" r:id="rId5"/>
    <p:sldId id="366" r:id="rId6"/>
    <p:sldId id="361" r:id="rId7"/>
    <p:sldId id="363" r:id="rId8"/>
    <p:sldId id="364" r:id="rId9"/>
    <p:sldId id="365" r:id="rId10"/>
    <p:sldId id="434" r:id="rId11"/>
    <p:sldId id="435" r:id="rId12"/>
    <p:sldId id="409" r:id="rId13"/>
    <p:sldId id="436" r:id="rId14"/>
    <p:sldId id="437" r:id="rId15"/>
    <p:sldId id="438" r:id="rId16"/>
    <p:sldId id="439" r:id="rId17"/>
    <p:sldId id="441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86E89"/>
    <a:srgbClr val="FFDFA1"/>
    <a:srgbClr val="678B9C"/>
    <a:srgbClr val="84959C"/>
    <a:srgbClr val="A9BFCA"/>
    <a:srgbClr val="FFFFFF"/>
    <a:srgbClr val="F47528"/>
    <a:srgbClr val="F6FFFF"/>
    <a:srgbClr val="476D8B"/>
    <a:srgbClr val="3D6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6" autoAdjust="0"/>
    <p:restoredTop sz="91499" autoAdjust="0"/>
  </p:normalViewPr>
  <p:slideViewPr>
    <p:cSldViewPr snapToGrid="0" snapToObjects="1">
      <p:cViewPr varScale="1">
        <p:scale>
          <a:sx n="185" d="100"/>
          <a:sy n="185" d="100"/>
        </p:scale>
        <p:origin x="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CD21B-3DE6-A245-8B55-ADBC8D012240}" type="datetimeFigureOut">
              <a:rPr lang="fr-FR" smtClean="0"/>
              <a:t>22/10/2018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4395D-7B2F-C74B-9979-3140C1A37E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546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2BB61-0CD6-684C-AAC6-F76FE42A2A76}" type="datetimeFigureOut">
              <a:rPr lang="fr-FR" smtClean="0"/>
              <a:t>22/10/2018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21C76-28F8-6B44-9E26-0F278DF15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0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8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87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9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3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79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0DEAD-4528-B249-B05F-65F8B0305376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0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49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2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88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4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4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4"/>
          <p:cNvSpPr>
            <a:spLocks noGrp="1"/>
          </p:cNvSpPr>
          <p:nvPr>
            <p:ph type="title"/>
          </p:nvPr>
        </p:nvSpPr>
        <p:spPr>
          <a:xfrm>
            <a:off x="0" y="1661868"/>
            <a:ext cx="7874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lvl="0" algn="l"/>
            <a:r>
              <a:rPr lang="fr-FR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39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1502508"/>
            <a:ext cx="4320000" cy="51336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6311" y="1488128"/>
            <a:ext cx="4319999" cy="51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16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55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6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703384"/>
            <a:ext cx="9144000" cy="5653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416538"/>
            <a:ext cx="9144000" cy="519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0" y="6636128"/>
            <a:ext cx="6019800" cy="215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 kern="1200" dirty="0">
                <a:solidFill>
                  <a:srgbClr val="3D6178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29600" y="6636128"/>
            <a:ext cx="914400" cy="215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 smtClean="0">
                <a:solidFill>
                  <a:srgbClr val="3D6178"/>
                </a:solidFill>
                <a:latin typeface="Arial"/>
                <a:cs typeface="Arial"/>
              </a:defRPr>
            </a:lvl1pPr>
          </a:lstStyle>
          <a:p>
            <a:fld id="{193C92CB-C6AA-8441-84D2-2CA80230689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30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900" b="0" i="0" kern="1200">
          <a:solidFill>
            <a:srgbClr val="F6FFFF"/>
          </a:solidFill>
          <a:latin typeface="Arial"/>
          <a:ea typeface="+mj-ea"/>
          <a:cs typeface="+mj-cs"/>
        </a:defRPr>
      </a:lvl1pPr>
    </p:titleStyle>
    <p:bodyStyle>
      <a:lvl1pPr marL="361950" indent="-361950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Font typeface="Arial Unicode MS"/>
        <a:buChar char="✦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12788" indent="-263525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135000"/>
        <a:buFont typeface="Lucida Grande"/>
        <a:buChar char="‣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87425" indent="-274638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85000"/>
        <a:buFont typeface="Lucida Grande"/>
        <a:buChar char="๏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58888" indent="-271463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110000"/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1524000" indent="-263525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110000"/>
        <a:buFont typeface="Lucida Grande"/>
        <a:buChar char="-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2239E-1308-0849-ADB3-2BEB43D1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5198" y="2274875"/>
            <a:ext cx="7874000" cy="232760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The INRIA Project LAB HPC-</a:t>
            </a:r>
            <a:r>
              <a:rPr lang="fr-FR" b="1" dirty="0" err="1"/>
              <a:t>BigData</a:t>
            </a:r>
            <a:r>
              <a:rPr lang="fr-FR" b="1" dirty="0"/>
              <a:t>: </a:t>
            </a:r>
            <a:r>
              <a:rPr lang="fr-FR" b="1" dirty="0" err="1"/>
              <a:t>Addressing</a:t>
            </a:r>
            <a:r>
              <a:rPr lang="fr-FR" b="1" dirty="0"/>
              <a:t> the HPC/</a:t>
            </a:r>
            <a:r>
              <a:rPr lang="fr-FR" b="1" dirty="0" err="1"/>
              <a:t>Big</a:t>
            </a:r>
            <a:r>
              <a:rPr lang="fr-FR" b="1" dirty="0"/>
              <a:t>-Data/IA Convergence</a:t>
            </a:r>
            <a:br>
              <a:rPr lang="fr-FR" sz="3600" b="1" dirty="0"/>
            </a:b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2738021" y="23779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 descr="INRIA_CHERCHEURS_UK_RV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55851" cy="14249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10122" y="4708540"/>
            <a:ext cx="2874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Bruno Raffin, </a:t>
            </a:r>
          </a:p>
          <a:p>
            <a:r>
              <a:rPr lang="en-US" dirty="0"/>
              <a:t>INRIA Grenoble Rhône-Alpes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837507" y="5887487"/>
            <a:ext cx="20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Lyon, October 2018</a:t>
            </a:r>
          </a:p>
        </p:txBody>
      </p:sp>
    </p:spTree>
    <p:extLst>
      <p:ext uri="{BB962C8B-B14F-4D97-AF65-F5344CB8AC3E}">
        <p14:creationId xmlns:p14="http://schemas.microsoft.com/office/powerpoint/2010/main" val="342889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Today’s neural networks are deep and complex: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637" y="2070222"/>
            <a:ext cx="4545363" cy="205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416" y="229117"/>
            <a:ext cx="1045982" cy="635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02097"/>
            <a:ext cx="3224151" cy="3039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7644" y="6356350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[HE-CVPR2016]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2704" y="67212"/>
            <a:ext cx="114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ResNet-34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31917" y="4025735"/>
            <a:ext cx="1132067" cy="16387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07986" y="4353939"/>
            <a:ext cx="3682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Hyperparameter</a:t>
            </a:r>
            <a:r>
              <a:rPr lang="en-US"/>
              <a:t> setting has become</a:t>
            </a:r>
          </a:p>
          <a:p>
            <a:r>
              <a:rPr lang="en-US"/>
              <a:t>a very complex task -&gt; learning </a:t>
            </a:r>
          </a:p>
          <a:p>
            <a:r>
              <a:rPr lang="en-US"/>
              <a:t>for discovering </a:t>
            </a:r>
            <a:r>
              <a:rPr lang="en-US" err="1"/>
              <a:t>hyperparameters</a:t>
            </a:r>
            <a:r>
              <a:rPr lang="en-US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189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Parallelizing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085" y="183038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Generic learning process:			</a:t>
            </a:r>
            <a:r>
              <a:rPr lang="en-US" sz="2800" dirty="0" err="1"/>
              <a:t>W</a:t>
            </a:r>
            <a:r>
              <a:rPr lang="en-US" sz="2800" baseline="30000" dirty="0" err="1"/>
              <a:t>t</a:t>
            </a:r>
            <a:r>
              <a:rPr lang="en-US" sz="2800" baseline="30000" dirty="0"/>
              <a:t> </a:t>
            </a:r>
            <a:r>
              <a:rPr lang="en-US" sz="2800" dirty="0"/>
              <a:t>= F(D,W</a:t>
            </a:r>
            <a:r>
              <a:rPr lang="en-US" sz="2800" baseline="30000" dirty="0"/>
              <a:t>t-1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Often the parameters updates are computed after presenting a batch of    </a:t>
            </a:r>
          </a:p>
          <a:p>
            <a:pPr marL="0" indent="0">
              <a:buNone/>
            </a:pPr>
            <a:r>
              <a:rPr lang="en-US" sz="2000" dirty="0"/>
              <a:t>         examples (batch learning)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 main sources of parallelism:</a:t>
            </a:r>
          </a:p>
          <a:p>
            <a:pPr lvl="1"/>
            <a:r>
              <a:rPr lang="en-US" sz="2400" b="1" u="sng" dirty="0"/>
              <a:t>Data parallelism</a:t>
            </a:r>
            <a:r>
              <a:rPr lang="en-US" sz="2400" u="sng" dirty="0"/>
              <a:t>: distribute the learning set</a:t>
            </a:r>
            <a:endParaRPr lang="en-US" u="sng" dirty="0"/>
          </a:p>
          <a:p>
            <a:pPr lvl="1"/>
            <a:r>
              <a:rPr lang="en-US" sz="2400" b="1" dirty="0"/>
              <a:t>Model parallelism</a:t>
            </a:r>
            <a:r>
              <a:rPr lang="en-US" sz="2400" dirty="0"/>
              <a:t>: distribute the model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98045" y="1185347"/>
            <a:ext cx="271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Parameter update function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8028" y="2957358"/>
            <a:ext cx="14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Learning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6140" y="3118710"/>
            <a:ext cx="19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Model Parameters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6277047" y="1525882"/>
            <a:ext cx="580666" cy="400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6916140" y="2260172"/>
            <a:ext cx="844630" cy="816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5740056" y="2305692"/>
            <a:ext cx="2020714" cy="769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5400000" flipH="1" flipV="1">
            <a:off x="6032632" y="2442713"/>
            <a:ext cx="590932" cy="406058"/>
          </a:xfrm>
          <a:prstGeom prst="bentConnector3">
            <a:avLst>
              <a:gd name="adj1" fmla="val 359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47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2" y="12986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Duplicate the model (one per worker)</a:t>
            </a:r>
          </a:p>
          <a:p>
            <a:pPr marL="0" indent="0">
              <a:buNone/>
            </a:pPr>
            <a:r>
              <a:rPr lang="en-US" sz="2400" dirty="0"/>
              <a:t>Partition the batch into P minibatches, one per worker</a:t>
            </a:r>
            <a:endParaRPr lang="fr-FR" sz="2400" dirty="0"/>
          </a:p>
          <a:p>
            <a:pPr marL="0" indent="0">
              <a:buNone/>
            </a:pPr>
            <a:r>
              <a:rPr lang="en-US" sz="2400" dirty="0"/>
              <a:t>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1478" y="4137942"/>
            <a:ext cx="1085088" cy="8673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Server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84625" y="2653309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01654" y="3595158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44585" y="5582352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01654" y="4565719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cxnSp>
        <p:nvCxnSpPr>
          <p:cNvPr id="17" name="Straight Arrow Connector 16"/>
          <p:cNvCxnSpPr>
            <a:stCxn id="10" idx="3"/>
            <a:endCxn id="12" idx="1"/>
          </p:cNvCxnSpPr>
          <p:nvPr/>
        </p:nvCxnSpPr>
        <p:spPr>
          <a:xfrm flipV="1">
            <a:off x="1516566" y="3091749"/>
            <a:ext cx="1068059" cy="14798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13" idx="1"/>
          </p:cNvCxnSpPr>
          <p:nvPr/>
        </p:nvCxnSpPr>
        <p:spPr>
          <a:xfrm flipV="1">
            <a:off x="1516566" y="4033598"/>
            <a:ext cx="1085088" cy="5380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14" idx="1"/>
          </p:cNvCxnSpPr>
          <p:nvPr/>
        </p:nvCxnSpPr>
        <p:spPr>
          <a:xfrm>
            <a:off x="1516566" y="4571600"/>
            <a:ext cx="1128019" cy="14491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3"/>
            <a:endCxn id="15" idx="1"/>
          </p:cNvCxnSpPr>
          <p:nvPr/>
        </p:nvCxnSpPr>
        <p:spPr>
          <a:xfrm>
            <a:off x="1516566" y="4571600"/>
            <a:ext cx="1085088" cy="4325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26499" y="2211915"/>
            <a:ext cx="48889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Synchronous update (TensorFlow):</a:t>
            </a:r>
          </a:p>
          <a:p>
            <a:endParaRPr lang="en-US" dirty="0"/>
          </a:p>
          <a:p>
            <a:r>
              <a:rPr lang="en-US" dirty="0"/>
              <a:t>Loop:</a:t>
            </a:r>
          </a:p>
          <a:p>
            <a:r>
              <a:rPr lang="en-US" dirty="0"/>
              <a:t>   Server sends parameters  to all Workers;</a:t>
            </a:r>
          </a:p>
          <a:p>
            <a:r>
              <a:rPr lang="en-US" dirty="0"/>
              <a:t>   Workers compute parameter updates</a:t>
            </a:r>
          </a:p>
          <a:p>
            <a:r>
              <a:rPr lang="en-US" dirty="0"/>
              <a:t>       on their mini-batch;</a:t>
            </a:r>
          </a:p>
          <a:p>
            <a:r>
              <a:rPr lang="en-US" dirty="0"/>
              <a:t>   Server  get updates from all Workers;</a:t>
            </a:r>
          </a:p>
          <a:p>
            <a:r>
              <a:rPr lang="en-US" dirty="0"/>
              <a:t>   Server compute a global model update;</a:t>
            </a:r>
          </a:p>
          <a:p>
            <a:r>
              <a:rPr lang="en-US" dirty="0"/>
              <a:t>   Server update parameters;</a:t>
            </a:r>
          </a:p>
          <a:p>
            <a:r>
              <a:rPr lang="en-US" dirty="0" err="1"/>
              <a:t>EndLoop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Limitations: </a:t>
            </a:r>
          </a:p>
          <a:p>
            <a:r>
              <a:rPr lang="en-US" b="1" dirty="0"/>
              <a:t>	- </a:t>
            </a:r>
            <a:r>
              <a:rPr lang="en-US" dirty="0"/>
              <a:t>Server is  a bottleneck: </a:t>
            </a:r>
          </a:p>
          <a:p>
            <a:r>
              <a:rPr lang="en-US" dirty="0"/>
              <a:t>	 gets P sets of model parameters</a:t>
            </a:r>
          </a:p>
          <a:p>
            <a:r>
              <a:rPr lang="en-US" dirty="0"/>
              <a:t>	- minibatch size affects learning convergence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808" y="-71919"/>
            <a:ext cx="2552426" cy="140133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335029" y="1271462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[Goyal 2017]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50D59-D7BE-E143-A05F-AC90072D9711}"/>
              </a:ext>
            </a:extLst>
          </p:cNvPr>
          <p:cNvSpPr txBox="1"/>
          <p:nvPr/>
        </p:nvSpPr>
        <p:spPr>
          <a:xfrm>
            <a:off x="1719569" y="321513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i</a:t>
            </a:r>
            <a:endParaRPr lang="fr-F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1DF9FB-6BA2-9744-A085-0906289BB11B}"/>
              </a:ext>
            </a:extLst>
          </p:cNvPr>
          <p:cNvSpPr txBox="1"/>
          <p:nvPr/>
        </p:nvSpPr>
        <p:spPr>
          <a:xfrm>
            <a:off x="277046" y="5068485"/>
            <a:ext cx="224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the</a:t>
            </a:r>
          </a:p>
          <a:p>
            <a:r>
              <a:rPr lang="en-US" dirty="0"/>
              <a:t> mean of W</a:t>
            </a:r>
            <a:r>
              <a:rPr lang="en-US" baseline="-25000" dirty="0"/>
              <a:t>i</a:t>
            </a:r>
            <a:endParaRPr lang="fr-FR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5CFC71-8607-5440-A9C8-6601961E93FB}"/>
              </a:ext>
            </a:extLst>
          </p:cNvPr>
          <p:cNvCxnSpPr/>
          <p:nvPr/>
        </p:nvCxnSpPr>
        <p:spPr>
          <a:xfrm flipH="1">
            <a:off x="1838038" y="3279465"/>
            <a:ext cx="443952" cy="648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5CFC12-3CF0-6944-B61F-2B09A1683B4A}"/>
              </a:ext>
            </a:extLst>
          </p:cNvPr>
          <p:cNvSpPr txBox="1"/>
          <p:nvPr/>
        </p:nvSpPr>
        <p:spPr>
          <a:xfrm>
            <a:off x="2010572" y="43226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A3FB29-FE8D-5049-92B6-CD6716BE18AE}"/>
              </a:ext>
            </a:extLst>
          </p:cNvPr>
          <p:cNvSpPr txBox="1"/>
          <p:nvPr/>
        </p:nvSpPr>
        <p:spPr>
          <a:xfrm>
            <a:off x="1975306" y="496099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j</a:t>
            </a:r>
            <a:endParaRPr lang="fr-FR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5D66F9-A284-6B48-8079-0FF4C7A767FA}"/>
              </a:ext>
            </a:extLst>
          </p:cNvPr>
          <p:cNvCxnSpPr>
            <a:cxnSpLocks/>
          </p:cNvCxnSpPr>
          <p:nvPr/>
        </p:nvCxnSpPr>
        <p:spPr>
          <a:xfrm flipH="1" flipV="1">
            <a:off x="1755960" y="5054898"/>
            <a:ext cx="565976" cy="687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69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Fix the bottleneck:  suppress the server and perform a all-reduce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Baidu initially proposed  a  modified version of </a:t>
            </a:r>
            <a:r>
              <a:rPr lang="en-US" sz="2400" dirty="0" err="1"/>
              <a:t>Tensorflow</a:t>
            </a:r>
            <a:r>
              <a:rPr lang="en-US" sz="2400" dirty="0"/>
              <a:t> based on MPI, now available in </a:t>
            </a:r>
            <a:r>
              <a:rPr lang="en-US" sz="2400" dirty="0" err="1"/>
              <a:t>Horvod</a:t>
            </a:r>
            <a:r>
              <a:rPr lang="en-US" sz="2400" dirty="0"/>
              <a:t>  (Uber, still </a:t>
            </a:r>
            <a:r>
              <a:rPr lang="en-US" sz="2400" dirty="0" err="1"/>
              <a:t>Tensorflow+MPI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051024" y="2423136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08202" y="2439939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41190" y="2467698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74696" y="2458260"/>
            <a:ext cx="1201934" cy="8768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0252" y="4220392"/>
            <a:ext cx="773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Communication cost per worker  is now independent on the number of workers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1697" y="3298528"/>
            <a:ext cx="281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All-Reduce (model weights)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A10016-8582-A448-ADBE-BE97E4828AE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278845" y="2878379"/>
            <a:ext cx="729357" cy="0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DD0AB3-CC07-934F-8F7C-A029695F8C18}"/>
              </a:ext>
            </a:extLst>
          </p:cNvPr>
          <p:cNvCxnSpPr>
            <a:cxnSpLocks/>
          </p:cNvCxnSpPr>
          <p:nvPr/>
        </p:nvCxnSpPr>
        <p:spPr>
          <a:xfrm>
            <a:off x="4210136" y="2895283"/>
            <a:ext cx="764560" cy="0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DBFBC3-EE99-1047-A22A-1C4681E74890}"/>
              </a:ext>
            </a:extLst>
          </p:cNvPr>
          <p:cNvCxnSpPr>
            <a:cxnSpLocks/>
          </p:cNvCxnSpPr>
          <p:nvPr/>
        </p:nvCxnSpPr>
        <p:spPr>
          <a:xfrm>
            <a:off x="6191336" y="2895283"/>
            <a:ext cx="764560" cy="0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D10C8323-D223-AE40-A6BF-796520429970}"/>
              </a:ext>
            </a:extLst>
          </p:cNvPr>
          <p:cNvCxnSpPr>
            <a:endCxn id="12" idx="1"/>
          </p:cNvCxnSpPr>
          <p:nvPr/>
        </p:nvCxnSpPr>
        <p:spPr>
          <a:xfrm rot="10800000">
            <a:off x="1051024" y="2861577"/>
            <a:ext cx="7092100" cy="33707"/>
          </a:xfrm>
          <a:prstGeom prst="curvedConnector5">
            <a:avLst>
              <a:gd name="adj1" fmla="val -8593"/>
              <a:gd name="adj2" fmla="val -2409256"/>
              <a:gd name="adj3" fmla="val 106616"/>
            </a:avLst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37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Parallelism:</a:t>
            </a:r>
            <a:br>
              <a:rPr lang="en-US" dirty="0"/>
            </a:br>
            <a:r>
              <a:rPr lang="en-US" dirty="0"/>
              <a:t>Asynchronous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7549"/>
            <a:ext cx="8229600" cy="43386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Asynchronous Stochastic Gradient Descent:</a:t>
            </a:r>
          </a:p>
          <a:p>
            <a:pPr lvl="1"/>
            <a:r>
              <a:rPr lang="en-US" sz="2000" dirty="0"/>
              <a:t>Each worker update asynchronously the model parameters</a:t>
            </a:r>
          </a:p>
          <a:p>
            <a:pPr lvl="1"/>
            <a:r>
              <a:rPr lang="en-US" sz="2000" dirty="0"/>
              <a:t>Proven convergence under certain conditions [</a:t>
            </a:r>
            <a:r>
              <a:rPr lang="en-US" sz="2000" dirty="0" err="1"/>
              <a:t>Hogwild</a:t>
            </a:r>
            <a:r>
              <a:rPr lang="en-US" sz="2000" dirty="0"/>
              <a:t>! 2011] </a:t>
            </a:r>
          </a:p>
          <a:p>
            <a:pPr lvl="1"/>
            <a:r>
              <a:rPr lang="en-US" sz="2000" dirty="0"/>
              <a:t>But practically convergence </a:t>
            </a:r>
            <a:r>
              <a:rPr lang="en-US" sz="2100" dirty="0"/>
              <a:t>may be affected in such a way that it outweighs the performance gain from </a:t>
            </a:r>
            <a:r>
              <a:rPr lang="en-US" sz="2100" dirty="0" err="1"/>
              <a:t>asynchronism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14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3876-22F8-0A42-BACD-C717C6ED0664}"/>
              </a:ext>
            </a:extLst>
          </p:cNvPr>
          <p:cNvSpPr/>
          <p:nvPr/>
        </p:nvSpPr>
        <p:spPr>
          <a:xfrm>
            <a:off x="2375735" y="4797371"/>
            <a:ext cx="1112706" cy="704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Shared Memory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92CEE4F-3696-2E43-B1A3-ABC1D5AB6A14}"/>
              </a:ext>
            </a:extLst>
          </p:cNvPr>
          <p:cNvSpPr/>
          <p:nvPr/>
        </p:nvSpPr>
        <p:spPr>
          <a:xfrm>
            <a:off x="5773291" y="3551775"/>
            <a:ext cx="1232526" cy="7123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5F00764-1BC1-ED46-AA27-D6DB7CEBC1A1}"/>
              </a:ext>
            </a:extLst>
          </p:cNvPr>
          <p:cNvSpPr/>
          <p:nvPr/>
        </p:nvSpPr>
        <p:spPr>
          <a:xfrm>
            <a:off x="5790320" y="4325133"/>
            <a:ext cx="1232526" cy="7123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2DE021-E2FD-174C-BBEF-F6D35E790072}"/>
              </a:ext>
            </a:extLst>
          </p:cNvPr>
          <p:cNvSpPr/>
          <p:nvPr/>
        </p:nvSpPr>
        <p:spPr>
          <a:xfrm>
            <a:off x="5883082" y="5867591"/>
            <a:ext cx="1232526" cy="7123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ADFC561-A8E4-A14F-AC73-8DC9B133F48A}"/>
              </a:ext>
            </a:extLst>
          </p:cNvPr>
          <p:cNvSpPr/>
          <p:nvPr/>
        </p:nvSpPr>
        <p:spPr>
          <a:xfrm>
            <a:off x="5833251" y="5105528"/>
            <a:ext cx="1232526" cy="7123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9BE87E-2954-314A-9570-05A9225CC9F6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 flipV="1">
            <a:off x="3488441" y="3907942"/>
            <a:ext cx="2284850" cy="12417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318FE1-8C80-024A-B161-84895F8F1785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 flipV="1">
            <a:off x="3488441" y="4681300"/>
            <a:ext cx="2301879" cy="4683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A8A9F-4F82-E946-80C4-75AD1B01213B}"/>
              </a:ext>
            </a:extLst>
          </p:cNvPr>
          <p:cNvCxnSpPr>
            <a:stCxn id="21" idx="3"/>
            <a:endCxn id="24" idx="1"/>
          </p:cNvCxnSpPr>
          <p:nvPr/>
        </p:nvCxnSpPr>
        <p:spPr>
          <a:xfrm>
            <a:off x="3488441" y="5149653"/>
            <a:ext cx="2394641" cy="10741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56AD6B-4C05-F64C-82BF-B917C62EC9CC}"/>
              </a:ext>
            </a:extLst>
          </p:cNvPr>
          <p:cNvCxnSpPr>
            <a:stCxn id="21" idx="3"/>
            <a:endCxn id="25" idx="1"/>
          </p:cNvCxnSpPr>
          <p:nvPr/>
        </p:nvCxnSpPr>
        <p:spPr>
          <a:xfrm>
            <a:off x="3488441" y="5149653"/>
            <a:ext cx="2344810" cy="3120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19BBE9B-67B3-414E-818D-DAB91D6260C0}"/>
              </a:ext>
            </a:extLst>
          </p:cNvPr>
          <p:cNvSpPr txBox="1"/>
          <p:nvPr/>
        </p:nvSpPr>
        <p:spPr>
          <a:xfrm>
            <a:off x="4031327" y="4804425"/>
            <a:ext cx="147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Async</a:t>
            </a:r>
            <a:r>
              <a:rPr lang="en-US" dirty="0"/>
              <a:t>. weight</a:t>
            </a:r>
          </a:p>
          <a:p>
            <a:pPr algn="ctr"/>
            <a:r>
              <a:rPr lang="en-US" dirty="0"/>
              <a:t>updates</a:t>
            </a:r>
          </a:p>
        </p:txBody>
      </p:sp>
    </p:spTree>
    <p:extLst>
      <p:ext uri="{BB962C8B-B14F-4D97-AF65-F5344CB8AC3E}">
        <p14:creationId xmlns:p14="http://schemas.microsoft.com/office/powerpoint/2010/main" val="221116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Software 1.0 </a:t>
            </a:r>
          </a:p>
          <a:p>
            <a:pPr lvl="1"/>
            <a:r>
              <a:rPr lang="en-US" dirty="0"/>
              <a:t>Deterministic computations with algorithms</a:t>
            </a:r>
          </a:p>
          <a:p>
            <a:pPr lvl="1"/>
            <a:r>
              <a:rPr lang="en-US" dirty="0"/>
              <a:t>Computation must be correct for debugging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Software 2.0 [introduced by A. </a:t>
            </a:r>
            <a:r>
              <a:rPr lang="en-US" dirty="0" err="1"/>
              <a:t>Karpathy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Probabilistic machine-learned models trained from data</a:t>
            </a:r>
          </a:p>
          <a:p>
            <a:pPr lvl="1"/>
            <a:r>
              <a:rPr lang="en-US" dirty="0"/>
              <a:t> Computation only has to be statistically correct </a:t>
            </a: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Creates many opportunities for improved performance </a:t>
            </a: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DE250-0D52-EA48-991C-BD2227939EBE}"/>
              </a:ext>
            </a:extLst>
          </p:cNvPr>
          <p:cNvSpPr txBox="1"/>
          <p:nvPr/>
        </p:nvSpPr>
        <p:spPr>
          <a:xfrm>
            <a:off x="5207664" y="5012011"/>
            <a:ext cx="359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[K. </a:t>
            </a:r>
            <a:r>
              <a:rPr lang="fr-FR" dirty="0" err="1"/>
              <a:t>Olukotun</a:t>
            </a:r>
            <a:r>
              <a:rPr lang="fr-FR" dirty="0"/>
              <a:t>  </a:t>
            </a:r>
            <a:r>
              <a:rPr lang="fr-FR" dirty="0" err="1"/>
              <a:t>Keynote</a:t>
            </a:r>
            <a:r>
              <a:rPr lang="fr-FR" dirty="0"/>
              <a:t> at ISCA 2018]</a:t>
            </a:r>
          </a:p>
        </p:txBody>
      </p:sp>
    </p:spTree>
    <p:extLst>
      <p:ext uri="{BB962C8B-B14F-4D97-AF65-F5344CB8AC3E}">
        <p14:creationId xmlns:p14="http://schemas.microsoft.com/office/powerpoint/2010/main" val="321633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6DB3-FA25-3340-96F4-75ADF45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Software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D35C-82E8-974B-AA8D-381C08EED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008D2-0490-C341-B4EE-3D6C3B77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DC15B-1B89-E240-B60B-CBA23587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33" y="1192692"/>
            <a:ext cx="8147098" cy="4564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30DA4-7706-3747-AD5C-65E9D7503B7B}"/>
              </a:ext>
            </a:extLst>
          </p:cNvPr>
          <p:cNvSpPr txBox="1"/>
          <p:nvPr/>
        </p:nvSpPr>
        <p:spPr>
          <a:xfrm>
            <a:off x="6375946" y="1093420"/>
            <a:ext cx="2360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</a:t>
            </a:r>
            <a:r>
              <a:rPr lang="fr-FR" dirty="0" err="1"/>
              <a:t>From</a:t>
            </a:r>
            <a:r>
              <a:rPr lang="fr-FR" dirty="0"/>
              <a:t> K. </a:t>
            </a:r>
            <a:r>
              <a:rPr lang="fr-FR" dirty="0" err="1"/>
              <a:t>Olukotun</a:t>
            </a:r>
            <a:r>
              <a:rPr lang="fr-FR" dirty="0"/>
              <a:t> </a:t>
            </a:r>
          </a:p>
          <a:p>
            <a:r>
              <a:rPr lang="fr-FR" dirty="0"/>
              <a:t> </a:t>
            </a:r>
            <a:r>
              <a:rPr lang="fr-FR" dirty="0" err="1"/>
              <a:t>Keynote</a:t>
            </a:r>
            <a:r>
              <a:rPr lang="fr-FR" dirty="0"/>
              <a:t>  at ISCA 2018]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DB933-2530-994B-B596-ACF9FC3E11C5}"/>
              </a:ext>
            </a:extLst>
          </p:cNvPr>
          <p:cNvSpPr txBox="1"/>
          <p:nvPr/>
        </p:nvSpPr>
        <p:spPr>
          <a:xfrm>
            <a:off x="604070" y="5860504"/>
            <a:ext cx="836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Leverage the stochastic nature of ML for loosening data dependencies constraints and</a:t>
            </a:r>
          </a:p>
          <a:p>
            <a:r>
              <a:rPr lang="en-US" b="1" dirty="0">
                <a:solidFill>
                  <a:srgbClr val="FF0000"/>
                </a:solidFill>
              </a:rPr>
              <a:t> thus support better parallelization. </a:t>
            </a:r>
          </a:p>
        </p:txBody>
      </p:sp>
    </p:spTree>
    <p:extLst>
      <p:ext uri="{BB962C8B-B14F-4D97-AF65-F5344CB8AC3E}">
        <p14:creationId xmlns:p14="http://schemas.microsoft.com/office/powerpoint/2010/main" val="109402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284" y="702750"/>
            <a:ext cx="8704416" cy="495503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The HPC-</a:t>
            </a:r>
            <a:r>
              <a:rPr lang="en-GB" dirty="0" err="1"/>
              <a:t>BigData</a:t>
            </a:r>
            <a:r>
              <a:rPr lang="en-GB" dirty="0"/>
              <a:t> Project Lab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1252" y="1771508"/>
            <a:ext cx="8506479" cy="422233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An INRIA funded project (2018-2022)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Gather teams from HPC, Big Data and Machine Learning  to work on the convergence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INRIA teams:</a:t>
            </a:r>
          </a:p>
          <a:p>
            <a:pPr lvl="1">
              <a:defRPr/>
            </a:pPr>
            <a:r>
              <a:rPr lang="en-US" b="1" dirty="0">
                <a:solidFill>
                  <a:schemeClr val="tx1"/>
                </a:solidFill>
              </a:rPr>
              <a:t>HPC teams: </a:t>
            </a:r>
            <a:r>
              <a:rPr lang="en-US" dirty="0" err="1">
                <a:solidFill>
                  <a:schemeClr val="tx1"/>
                </a:solidFill>
              </a:rPr>
              <a:t>DataMove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KerData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Tadaam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RealOpt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Hiepacs</a:t>
            </a:r>
            <a:r>
              <a:rPr lang="en-US" dirty="0">
                <a:solidFill>
                  <a:schemeClr val="tx1"/>
                </a:solidFill>
              </a:rPr>
              <a:t>, Storm, Grid’5000</a:t>
            </a:r>
          </a:p>
          <a:p>
            <a:pPr lvl="1">
              <a:defRPr/>
            </a:pPr>
            <a:r>
              <a:rPr lang="en-US" b="1" dirty="0">
                <a:solidFill>
                  <a:schemeClr val="tx1"/>
                </a:solidFill>
              </a:rPr>
              <a:t>IA teams (and Big Data): </a:t>
            </a:r>
            <a:r>
              <a:rPr lang="en-US" dirty="0">
                <a:solidFill>
                  <a:schemeClr val="tx1"/>
                </a:solidFill>
              </a:rPr>
              <a:t>Zenith, Parietal, Tao, </a:t>
            </a:r>
            <a:r>
              <a:rPr lang="en-US" dirty="0" err="1">
                <a:solidFill>
                  <a:schemeClr val="tx1"/>
                </a:solidFill>
              </a:rPr>
              <a:t>SequeL</a:t>
            </a:r>
            <a:r>
              <a:rPr lang="en-US" dirty="0">
                <a:solidFill>
                  <a:schemeClr val="tx1"/>
                </a:solidFill>
              </a:rPr>
              <a:t>, Sierra</a:t>
            </a:r>
          </a:p>
          <a:p>
            <a:pPr marL="0" indent="0"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External partners: </a:t>
            </a:r>
          </a:p>
          <a:p>
            <a:pPr lvl="1">
              <a:defRPr/>
            </a:pPr>
            <a:r>
              <a:rPr lang="en-US" b="1" dirty="0"/>
              <a:t>Academic</a:t>
            </a:r>
            <a:r>
              <a:rPr lang="en-US" dirty="0"/>
              <a:t>: Lab </a:t>
            </a:r>
            <a:r>
              <a:rPr lang="en-US" dirty="0" err="1"/>
              <a:t>Biologie</a:t>
            </a:r>
            <a:r>
              <a:rPr lang="en-US" dirty="0"/>
              <a:t> </a:t>
            </a:r>
            <a:r>
              <a:rPr lang="en-US" dirty="0" err="1"/>
              <a:t>Théorique</a:t>
            </a:r>
            <a:r>
              <a:rPr lang="en-US" dirty="0"/>
              <a:t> (CNRS Paris)</a:t>
            </a:r>
            <a:r>
              <a:rPr lang="en-US" dirty="0">
                <a:solidFill>
                  <a:schemeClr val="tx1"/>
                </a:solidFill>
              </a:rPr>
              <a:t>Academic: Argonne National Lab (USA)</a:t>
            </a:r>
          </a:p>
          <a:p>
            <a:pPr lvl="1">
              <a:defRPr/>
            </a:pPr>
            <a:r>
              <a:rPr lang="en-US" b="1" dirty="0">
                <a:solidFill>
                  <a:schemeClr val="tx1"/>
                </a:solidFill>
              </a:rPr>
              <a:t>Industry</a:t>
            </a:r>
            <a:r>
              <a:rPr lang="en-US" dirty="0">
                <a:solidFill>
                  <a:schemeClr val="tx1"/>
                </a:solidFill>
              </a:rPr>
              <a:t>: ATOS/Bull, ESI-group</a:t>
            </a:r>
          </a:p>
          <a:p>
            <a:pPr marL="506413" lvl="1">
              <a:buFont typeface="Arial" charset="0"/>
              <a:buChar char="•"/>
            </a:pP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CA493-B45F-7C43-976E-589A87DA9E0E}"/>
              </a:ext>
            </a:extLst>
          </p:cNvPr>
          <p:cNvSpPr txBox="1"/>
          <p:nvPr/>
        </p:nvSpPr>
        <p:spPr>
          <a:xfrm>
            <a:off x="5045127" y="5554799"/>
            <a:ext cx="356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 https://</a:t>
            </a:r>
            <a:r>
              <a:rPr lang="fr-FR" err="1">
                <a:solidFill>
                  <a:srgbClr val="FF0000"/>
                </a:solidFill>
              </a:rPr>
              <a:t>project.inria.fr</a:t>
            </a:r>
            <a:r>
              <a:rPr lang="fr-FR">
                <a:solidFill>
                  <a:srgbClr val="FF0000"/>
                </a:solidFill>
              </a:rPr>
              <a:t>/</a:t>
            </a:r>
            <a:r>
              <a:rPr lang="fr-FR" err="1">
                <a:solidFill>
                  <a:srgbClr val="FF0000"/>
                </a:solidFill>
              </a:rPr>
              <a:t>hpcbigdata</a:t>
            </a:r>
            <a:r>
              <a:rPr lang="fr-FR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5365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284" y="702750"/>
            <a:ext cx="8704416" cy="495503"/>
          </a:xfrm>
        </p:spPr>
        <p:txBody>
          <a:bodyPr>
            <a:noAutofit/>
          </a:bodyPr>
          <a:lstStyle/>
          <a:p>
            <a:r>
              <a:rPr lang="en-GB" dirty="0"/>
              <a:t>The Convergence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177" y="1517127"/>
            <a:ext cx="8506479" cy="4222339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Three Research  Directions: </a:t>
            </a:r>
          </a:p>
          <a:p>
            <a:endParaRPr lang="en-US" dirty="0"/>
          </a:p>
          <a:p>
            <a:pPr marL="725488" lvl="2" indent="-171450">
              <a:buFont typeface="Arial" panose="020B0604020202020204" pitchFamily="34" charset="0"/>
              <a:buChar char="•"/>
            </a:pPr>
            <a:r>
              <a:rPr lang="en-US" sz="2000" b="1" dirty="0"/>
              <a:t>Infrastructure and resource management </a:t>
            </a:r>
          </a:p>
          <a:p>
            <a:pPr marL="725488" lvl="2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725488" lvl="2" indent="-171450">
              <a:buFont typeface="Arial" panose="020B0604020202020204" pitchFamily="34" charset="0"/>
              <a:buChar char="•"/>
            </a:pPr>
            <a:r>
              <a:rPr lang="en-US" sz="2000" b="1" dirty="0"/>
              <a:t>HPC acceleration for AI and Big Data</a:t>
            </a:r>
          </a:p>
          <a:p>
            <a:pPr marL="725488" lvl="2" indent="-1714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725488" lvl="2" indent="-171450">
              <a:buFont typeface="Arial" panose="020B0604020202020204" pitchFamily="34" charset="0"/>
              <a:buChar char="•"/>
            </a:pPr>
            <a:r>
              <a:rPr lang="en-US" sz="2000" b="1" dirty="0"/>
              <a:t>AI/Big Data analytics for large scale scientific simulations</a:t>
            </a:r>
          </a:p>
          <a:p>
            <a:pPr marL="725488" lvl="2" indent="-171450"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836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284" y="702750"/>
            <a:ext cx="8704416" cy="495503"/>
          </a:xfrm>
        </p:spPr>
        <p:txBody>
          <a:bodyPr>
            <a:noAutofit/>
          </a:bodyPr>
          <a:lstStyle/>
          <a:p>
            <a:pPr algn="ctr"/>
            <a:r>
              <a:rPr lang="en-GB"/>
              <a:t>HPC versus </a:t>
            </a:r>
            <a:r>
              <a:rPr lang="en-GB" err="1"/>
              <a:t>BigData</a:t>
            </a:r>
            <a:r>
              <a:rPr lang="en-GB"/>
              <a:t>/AI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6406" y="1476425"/>
            <a:ext cx="3687673" cy="4766245"/>
          </a:xfrm>
          <a:ln w="31750">
            <a:solidFill>
              <a:schemeClr val="accent5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/>
              <a:t>HPC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600" dirty="0"/>
              <a:t>→Performance comes first</a:t>
            </a:r>
          </a:p>
          <a:p>
            <a:pPr marL="0" indent="0">
              <a:buNone/>
            </a:pPr>
            <a:r>
              <a:rPr lang="en-US" sz="1600" dirty="0"/>
              <a:t>→ Low level programming</a:t>
            </a:r>
          </a:p>
          <a:p>
            <a:pPr marL="457200" lvl="1" indent="0">
              <a:buNone/>
            </a:pPr>
            <a:r>
              <a:rPr lang="en-US" sz="1600" i="1" dirty="0" err="1"/>
              <a:t>MPI+OpenMP</a:t>
            </a:r>
            <a:r>
              <a:rPr lang="en-US" sz="1600" i="1" dirty="0"/>
              <a:t> </a:t>
            </a:r>
          </a:p>
          <a:p>
            <a:pPr marL="0" indent="0">
              <a:buNone/>
            </a:pPr>
            <a:r>
              <a:rPr lang="en-US" sz="1600" dirty="0"/>
              <a:t>→ Thin software stack</a:t>
            </a:r>
          </a:p>
          <a:p>
            <a:pPr marL="0" indent="0">
              <a:buNone/>
            </a:pPr>
            <a:r>
              <a:rPr lang="en-US" sz="1600" dirty="0"/>
              <a:t>→ Stable software libs</a:t>
            </a:r>
          </a:p>
          <a:p>
            <a:pPr marL="0" indent="0">
              <a:buNone/>
            </a:pPr>
            <a:r>
              <a:rPr lang="en-US" sz="1600" dirty="0"/>
              <a:t>→ HPC centers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Jobs run a few hours on thousands of cores:</a:t>
            </a:r>
          </a:p>
          <a:p>
            <a:pPr marL="392113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Sensitivity Analysis : 30 000 cores for 1h30 [Terraz’17]</a:t>
            </a:r>
          </a:p>
          <a:p>
            <a:pPr marL="392113" lvl="1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Exastamp</a:t>
            </a:r>
            <a:r>
              <a:rPr lang="en-US" sz="1600" dirty="0"/>
              <a:t> material simulation: 8000 cores for a few hours</a:t>
            </a:r>
          </a:p>
          <a:p>
            <a:endParaRPr lang="en-US" sz="1600" dirty="0"/>
          </a:p>
          <a:p>
            <a:endParaRPr lang="en-US" sz="12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51BF315-A8AD-484C-8EBA-57BE9372B2DA}"/>
              </a:ext>
            </a:extLst>
          </p:cNvPr>
          <p:cNvSpPr txBox="1">
            <a:spLocks/>
          </p:cNvSpPr>
          <p:nvPr/>
        </p:nvSpPr>
        <p:spPr>
          <a:xfrm>
            <a:off x="5025801" y="1476424"/>
            <a:ext cx="3687673" cy="5158132"/>
          </a:xfrm>
          <a:prstGeom prst="rect">
            <a:avLst/>
          </a:prstGeom>
          <a:ln w="31750">
            <a:solidFill>
              <a:schemeClr val="accent5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buNone/>
            </a:pPr>
            <a:r>
              <a:rPr lang="en-US" sz="3200" b="1" kern="0" dirty="0"/>
              <a:t>Big Data/AI</a:t>
            </a:r>
          </a:p>
          <a:p>
            <a:pPr lvl="1" indent="0">
              <a:lnSpc>
                <a:spcPct val="100000"/>
              </a:lnSpc>
              <a:buNone/>
            </a:pPr>
            <a:endParaRPr lang="en-US" sz="2000" b="1" kern="0" dirty="0"/>
          </a:p>
          <a:p>
            <a:pPr marL="0" indent="0">
              <a:buNone/>
            </a:pPr>
            <a:r>
              <a:rPr lang="en-US" sz="1600" dirty="0"/>
              <a:t>→  Ease of programming comes first</a:t>
            </a:r>
          </a:p>
          <a:p>
            <a:pPr marL="0" indent="0">
              <a:buNone/>
            </a:pPr>
            <a:r>
              <a:rPr lang="en-US" sz="1600" dirty="0"/>
              <a:t>→  High level programming </a:t>
            </a:r>
          </a:p>
          <a:p>
            <a:pPr marL="400050" lvl="1" indent="0">
              <a:buNone/>
            </a:pPr>
            <a:r>
              <a:rPr lang="en-US" sz="1600" i="1" dirty="0"/>
              <a:t>Spark, </a:t>
            </a:r>
            <a:r>
              <a:rPr lang="en-US" sz="1600" i="1" dirty="0" err="1"/>
              <a:t>Flink</a:t>
            </a:r>
            <a:r>
              <a:rPr lang="en-US" sz="1600" i="1" dirty="0"/>
              <a:t>, TensorFlow, </a:t>
            </a:r>
            <a:r>
              <a:rPr lang="en-US" sz="1600" i="1" dirty="0" err="1"/>
              <a:t>Pytorch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→ Thick  software stack</a:t>
            </a:r>
          </a:p>
          <a:p>
            <a:pPr marL="0" indent="0">
              <a:buNone/>
            </a:pPr>
            <a:r>
              <a:rPr lang="en-US" sz="1600" dirty="0"/>
              <a:t>→ Quickly changing software libs </a:t>
            </a:r>
          </a:p>
          <a:p>
            <a:pPr marL="0" indent="0">
              <a:buNone/>
            </a:pPr>
            <a:r>
              <a:rPr lang="en-US" sz="1600" dirty="0"/>
              <a:t>→ Cloud platforms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Jobs run a few days  on tens of nodes:</a:t>
            </a:r>
          </a:p>
          <a:p>
            <a:pPr marL="325438" lvl="1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Pl@ntNet</a:t>
            </a:r>
            <a:r>
              <a:rPr lang="en-US" sz="1600" dirty="0">
                <a:solidFill>
                  <a:srgbClr val="000000"/>
                </a:solidFill>
              </a:rPr>
              <a:t> learning: one week on 4 GPUs</a:t>
            </a:r>
          </a:p>
          <a:p>
            <a:pPr marL="325438" lvl="1" indent="-171450">
              <a:buFont typeface="Arial" panose="020B0604020202020204" pitchFamily="34" charset="0"/>
              <a:buChar char="•"/>
            </a:pPr>
            <a:r>
              <a:rPr lang="fr-FR" sz="1600" dirty="0" err="1"/>
              <a:t>AlphaGo</a:t>
            </a:r>
            <a:r>
              <a:rPr lang="fr-FR" sz="1600" dirty="0"/>
              <a:t> </a:t>
            </a:r>
            <a:r>
              <a:rPr lang="fr-FR" sz="1600" dirty="0" err="1"/>
              <a:t>Zero</a:t>
            </a:r>
            <a:r>
              <a:rPr lang="fr-FR" sz="1600" dirty="0"/>
              <a:t> </a:t>
            </a:r>
            <a:r>
              <a:rPr lang="fr-FR" sz="1600" dirty="0" err="1"/>
              <a:t>ltraining</a:t>
            </a:r>
            <a:r>
              <a:rPr lang="fr-FR" sz="1600" dirty="0"/>
              <a:t>:  70 </a:t>
            </a:r>
            <a:r>
              <a:rPr lang="fr-FR" sz="1600" dirty="0" err="1"/>
              <a:t>hours</a:t>
            </a:r>
            <a:r>
              <a:rPr lang="fr-FR" sz="1600" dirty="0"/>
              <a:t> on  64 GPU </a:t>
            </a:r>
            <a:r>
              <a:rPr lang="fr-FR" sz="1600" dirty="0" err="1"/>
              <a:t>workers</a:t>
            </a:r>
            <a:r>
              <a:rPr lang="fr-FR" sz="1600" dirty="0"/>
              <a:t> and 19CPU </a:t>
            </a:r>
            <a:r>
              <a:rPr lang="fr-FR" sz="1600" dirty="0" err="1"/>
              <a:t>parameter</a:t>
            </a:r>
            <a:r>
              <a:rPr lang="fr-FR" sz="1600" dirty="0"/>
              <a:t> [Silver’17]</a:t>
            </a:r>
            <a:endParaRPr lang="en-US" sz="1600" dirty="0"/>
          </a:p>
          <a:p>
            <a:pPr marL="325438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ResNet-50 on 256 GPUs in 1 hour (mini-batch training) </a:t>
            </a:r>
            <a:r>
              <a:rPr lang="en-US" sz="1600" i="1" dirty="0">
                <a:solidFill>
                  <a:srgbClr val="000000"/>
                </a:solidFill>
              </a:rPr>
              <a:t>[Goyal 2017] 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/>
          </a:p>
          <a:p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076A3-ADCC-BF41-9419-3F163993AC2B}"/>
              </a:ext>
            </a:extLst>
          </p:cNvPr>
          <p:cNvSpPr txBox="1"/>
          <p:nvPr/>
        </p:nvSpPr>
        <p:spPr>
          <a:xfrm>
            <a:off x="3126290" y="1927459"/>
            <a:ext cx="282641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</a:rPr>
              <a:t>Parallelism</a:t>
            </a:r>
            <a:r>
              <a:rPr lang="fr-FR" sz="2000" b="1" dirty="0">
                <a:solidFill>
                  <a:srgbClr val="FF0000"/>
                </a:solidFill>
              </a:rPr>
              <a:t> for </a:t>
            </a:r>
            <a:r>
              <a:rPr lang="fr-FR" sz="2000" b="1" dirty="0" err="1">
                <a:solidFill>
                  <a:srgbClr val="FF0000"/>
                </a:solidFill>
              </a:rPr>
              <a:t>scalability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5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284" y="702750"/>
            <a:ext cx="8704416" cy="495503"/>
          </a:xfrm>
        </p:spPr>
        <p:txBody>
          <a:bodyPr>
            <a:noAutofit/>
          </a:bodyPr>
          <a:lstStyle/>
          <a:p>
            <a:pPr algn="ctr"/>
            <a:r>
              <a:rPr lang="en-GB"/>
              <a:t>Some of our Software Assets</a:t>
            </a:r>
          </a:p>
        </p:txBody>
      </p:sp>
      <p:pic>
        <p:nvPicPr>
          <p:cNvPr id="6" name="Image 3" descr="plantnet-sm.660ba9c2.png">
            <a:extLst>
              <a:ext uri="{FF2B5EF4-FFF2-40B4-BE49-F238E27FC236}">
                <a16:creationId xmlns:a16="http://schemas.microsoft.com/office/drawing/2014/main" id="{DF0237A6-F8A3-E344-A832-9FA13B66C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02" y="3866966"/>
            <a:ext cx="2578100" cy="489839"/>
          </a:xfrm>
          <a:prstGeom prst="rect">
            <a:avLst/>
          </a:prstGeom>
        </p:spPr>
      </p:pic>
      <p:pic>
        <p:nvPicPr>
          <p:cNvPr id="8" name="Image 1" descr="download.png">
            <a:extLst>
              <a:ext uri="{FF2B5EF4-FFF2-40B4-BE49-F238E27FC236}">
                <a16:creationId xmlns:a16="http://schemas.microsoft.com/office/drawing/2014/main" id="{617270D0-529D-7A4D-9C01-A1504E164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3" y="1536800"/>
            <a:ext cx="1905000" cy="102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632CC-E9C7-724B-9E60-39B06156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515" y="1360727"/>
            <a:ext cx="1270000" cy="1231900"/>
          </a:xfrm>
          <a:prstGeom prst="rect">
            <a:avLst/>
          </a:prstGeom>
        </p:spPr>
      </p:pic>
      <p:pic>
        <p:nvPicPr>
          <p:cNvPr id="9" name="Image 1" descr="22159200_137623600304181_4618111877912723456_n.jpg">
            <a:extLst>
              <a:ext uri="{FF2B5EF4-FFF2-40B4-BE49-F238E27FC236}">
                <a16:creationId xmlns:a16="http://schemas.microsoft.com/office/drawing/2014/main" id="{074A6FA5-AFBA-8447-8409-6906C2BA5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610" y="3958501"/>
            <a:ext cx="1494695" cy="1494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D91134-7BEA-0245-B742-BE88E003F7E1}"/>
              </a:ext>
            </a:extLst>
          </p:cNvPr>
          <p:cNvSpPr txBox="1"/>
          <p:nvPr/>
        </p:nvSpPr>
        <p:spPr>
          <a:xfrm>
            <a:off x="772816" y="2803908"/>
            <a:ext cx="28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Machine Learning in Python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238BF-6243-474E-82F2-15CCD69BD647}"/>
              </a:ext>
            </a:extLst>
          </p:cNvPr>
          <p:cNvSpPr txBox="1"/>
          <p:nvPr/>
        </p:nvSpPr>
        <p:spPr>
          <a:xfrm>
            <a:off x="4120462" y="2667577"/>
            <a:ext cx="17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Light </a:t>
            </a:r>
            <a:r>
              <a:rPr lang="fr-FR" err="1"/>
              <a:t>yet</a:t>
            </a:r>
            <a:r>
              <a:rPr lang="fr-FR"/>
              <a:t> Flexible</a:t>
            </a:r>
          </a:p>
          <a:p>
            <a:r>
              <a:rPr lang="fr-FR"/>
              <a:t>Batch </a:t>
            </a:r>
            <a:r>
              <a:rPr lang="fr-FR" err="1"/>
              <a:t>Scheduler</a:t>
            </a:r>
            <a:endParaRPr lang="fr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86758-5AF0-BF47-959C-7C1372BF5189}"/>
              </a:ext>
            </a:extLst>
          </p:cNvPr>
          <p:cNvSpPr txBox="1"/>
          <p:nvPr/>
        </p:nvSpPr>
        <p:spPr>
          <a:xfrm>
            <a:off x="4329416" y="4639608"/>
            <a:ext cx="258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/>
              <a:t>Deep</a:t>
            </a:r>
            <a:r>
              <a:rPr lang="fr-FR"/>
              <a:t> Learning </a:t>
            </a:r>
            <a:r>
              <a:rPr lang="fr-FR" err="1"/>
              <a:t>based</a:t>
            </a:r>
            <a:r>
              <a:rPr lang="fr-FR"/>
              <a:t> App</a:t>
            </a:r>
          </a:p>
          <a:p>
            <a:r>
              <a:rPr lang="fr-FR"/>
              <a:t>for plant identification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4610F-D552-F746-AB0F-46C4A6A821D8}"/>
              </a:ext>
            </a:extLst>
          </p:cNvPr>
          <p:cNvSpPr txBox="1"/>
          <p:nvPr/>
        </p:nvSpPr>
        <p:spPr>
          <a:xfrm>
            <a:off x="679507" y="3958501"/>
            <a:ext cx="327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FlowVR</a:t>
            </a:r>
            <a:r>
              <a:rPr lang="en-US" b="1"/>
              <a:t>, Melissa, Damaris </a:t>
            </a:r>
          </a:p>
          <a:p>
            <a:endParaRPr lang="fr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5541E2-7ED4-9340-A209-28B6CC9BAAC4}"/>
              </a:ext>
            </a:extLst>
          </p:cNvPr>
          <p:cNvSpPr txBox="1"/>
          <p:nvPr/>
        </p:nvSpPr>
        <p:spPr>
          <a:xfrm>
            <a:off x="6858843" y="1924302"/>
            <a:ext cx="84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err="1"/>
              <a:t>StarPU</a:t>
            </a:r>
            <a:endParaRPr lang="fr-FR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6E1AA3-D9C3-A043-8F23-1B94E670B4A7}"/>
              </a:ext>
            </a:extLst>
          </p:cNvPr>
          <p:cNvSpPr txBox="1"/>
          <p:nvPr/>
        </p:nvSpPr>
        <p:spPr>
          <a:xfrm>
            <a:off x="6365241" y="2667577"/>
            <a:ext cx="222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/>
              <a:t>Task</a:t>
            </a:r>
            <a:r>
              <a:rPr lang="fr-FR"/>
              <a:t> </a:t>
            </a:r>
            <a:r>
              <a:rPr lang="fr-FR" err="1"/>
              <a:t>Programming</a:t>
            </a:r>
            <a:r>
              <a:rPr lang="fr-FR"/>
              <a:t> for</a:t>
            </a:r>
          </a:p>
          <a:p>
            <a:r>
              <a:rPr lang="fr-FR" err="1"/>
              <a:t>Hybrid</a:t>
            </a:r>
            <a:r>
              <a:rPr lang="fr-FR"/>
              <a:t> architectures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0A72C-0E2E-E149-BEA8-6138F4982D1B}"/>
              </a:ext>
            </a:extLst>
          </p:cNvPr>
          <p:cNvSpPr txBox="1"/>
          <p:nvPr/>
        </p:nvSpPr>
        <p:spPr>
          <a:xfrm>
            <a:off x="679507" y="4679418"/>
            <a:ext cx="327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On–line data processing engines for HPC</a:t>
            </a:r>
          </a:p>
        </p:txBody>
      </p:sp>
    </p:spTree>
    <p:extLst>
      <p:ext uri="{BB962C8B-B14F-4D97-AF65-F5344CB8AC3E}">
        <p14:creationId xmlns:p14="http://schemas.microsoft.com/office/powerpoint/2010/main" val="422895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4271569-B00B-0743-9710-CC2173A0B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74" y="5020187"/>
            <a:ext cx="1566515" cy="9122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284" y="702750"/>
            <a:ext cx="8704416" cy="495503"/>
          </a:xfrm>
        </p:spPr>
        <p:txBody>
          <a:bodyPr>
            <a:noAutofit/>
          </a:bodyPr>
          <a:lstStyle/>
          <a:p>
            <a:pPr algn="ctr"/>
            <a:r>
              <a:rPr lang="en-US"/>
              <a:t>Infrastructure and Resource Management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177" y="1711921"/>
            <a:ext cx="8506479" cy="4785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HPC Infrastructure for AI: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New needs:  </a:t>
            </a:r>
          </a:p>
          <a:p>
            <a:pPr lvl="2"/>
            <a:r>
              <a:rPr lang="en-US" sz="1400" dirty="0"/>
              <a:t>Accelerators (GPUs or other)</a:t>
            </a:r>
          </a:p>
          <a:p>
            <a:pPr lvl="2"/>
            <a:r>
              <a:rPr lang="en-US" sz="1400" dirty="0"/>
              <a:t>Large resident data sets (learning &amp; benchmarks)   (</a:t>
            </a:r>
            <a:r>
              <a:rPr lang="en-US" sz="1400" dirty="0" err="1"/>
              <a:t>PlantNet</a:t>
            </a:r>
            <a:r>
              <a:rPr lang="en-US" sz="1400" dirty="0"/>
              <a:t>: 10 TB of raw data)</a:t>
            </a:r>
          </a:p>
          <a:p>
            <a:pPr lvl="2"/>
            <a:r>
              <a:rPr lang="en-US" sz="1400" dirty="0"/>
              <a:t>Very long runs (days)</a:t>
            </a:r>
          </a:p>
          <a:p>
            <a:pPr lvl="2"/>
            <a:r>
              <a:rPr lang="en-US" sz="1400" dirty="0"/>
              <a:t>Fast changing software stacks (TensorFlow, </a:t>
            </a:r>
            <a:r>
              <a:rPr lang="en-US" sz="1400" dirty="0" err="1"/>
              <a:t>PyTorch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600" dirty="0"/>
              <a:t> 	</a:t>
            </a:r>
            <a:r>
              <a:rPr lang="en-US" sz="2000" dirty="0"/>
              <a:t>On-going work on AI/HPC compliant resource sharing approaches</a:t>
            </a:r>
          </a:p>
          <a:p>
            <a:pPr marL="0" indent="0">
              <a:buNone/>
            </a:pPr>
            <a:r>
              <a:rPr lang="en-US" sz="2000" dirty="0"/>
              <a:t>		</a:t>
            </a:r>
            <a:r>
              <a:rPr lang="en-US" sz="1400" dirty="0"/>
              <a:t>Playground: Grid’5000, </a:t>
            </a:r>
            <a:r>
              <a:rPr lang="en-US" sz="1400" dirty="0" err="1"/>
              <a:t>Genci</a:t>
            </a:r>
            <a:r>
              <a:rPr lang="en-US" sz="1400" dirty="0"/>
              <a:t> experimental GPU cluster, etc.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/>
              <a:t>Get data close to the compute nodes:</a:t>
            </a:r>
          </a:p>
          <a:p>
            <a:pPr marL="0" indent="0">
              <a:buNone/>
            </a:pPr>
            <a:r>
              <a:rPr lang="en-US" sz="2200" dirty="0"/>
              <a:t>		</a:t>
            </a:r>
            <a:r>
              <a:rPr lang="en-US" sz="2000" dirty="0"/>
              <a:t>HPC versus Cloud platforms:  </a:t>
            </a:r>
            <a:r>
              <a:rPr lang="en-US" sz="2000" b="1" dirty="0"/>
              <a:t>External file system versus on-node disks </a:t>
            </a:r>
          </a:p>
          <a:p>
            <a:pPr marL="0" indent="0">
              <a:buNone/>
            </a:pPr>
            <a:r>
              <a:rPr lang="en-US" sz="2000" dirty="0"/>
              <a:t>		But changing: on-node persistent storage for energy and performance (burst buffers, NVRAM): </a:t>
            </a:r>
            <a:r>
              <a:rPr lang="en-US" sz="2000" b="1" dirty="0"/>
              <a:t>Locality aware resource management</a:t>
            </a:r>
            <a:r>
              <a:rPr lang="en-US" sz="2000" dirty="0"/>
              <a:t> </a:t>
            </a:r>
          </a:p>
          <a:p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46D7AE-028F-E64B-9210-7EA241A1D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10" y="1136332"/>
            <a:ext cx="1953955" cy="1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33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4image3909056">
            <a:extLst>
              <a:ext uri="{FF2B5EF4-FFF2-40B4-BE49-F238E27FC236}">
                <a16:creationId xmlns:a16="http://schemas.microsoft.com/office/drawing/2014/main" id="{37E308E4-91A9-3E40-93DD-631AD6B9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23" y="2984791"/>
            <a:ext cx="2657678" cy="19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867" y="1978249"/>
            <a:ext cx="8506479" cy="44500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/>
              <a:t>Molecular dynamics trajectory analysis with deep learning: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	Dimension reduction through DL</a:t>
            </a:r>
          </a:p>
          <a:p>
            <a:pPr marL="0" indent="0">
              <a:buNone/>
            </a:pPr>
            <a:r>
              <a:rPr lang="en-US" sz="2000"/>
              <a:t>	Accelerating MD simulation coupling HPC simulation and DL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 err="1"/>
              <a:t>Flink</a:t>
            </a:r>
            <a:r>
              <a:rPr lang="en-US" sz="2000" b="1"/>
              <a:t>/Spark stream processing for in-transit on-line analysis of parallel simulation outputs</a:t>
            </a:r>
          </a:p>
          <a:p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B6FBA-CE8D-B641-8203-ACC4407F7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9" y="3661752"/>
            <a:ext cx="3337636" cy="169583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70148D8-09A9-D44B-8C51-B40705ADD34A}"/>
              </a:ext>
            </a:extLst>
          </p:cNvPr>
          <p:cNvSpPr txBox="1">
            <a:spLocks/>
          </p:cNvSpPr>
          <p:nvPr/>
        </p:nvSpPr>
        <p:spPr bwMode="gray">
          <a:xfrm>
            <a:off x="424176" y="830443"/>
            <a:ext cx="8704416" cy="49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4400" b="0" kern="0">
                <a:solidFill>
                  <a:schemeClr val="tx1"/>
                </a:solidFill>
              </a:rPr>
              <a:t>AI/Big Data Analytics for </a:t>
            </a:r>
          </a:p>
          <a:p>
            <a:pPr algn="ctr"/>
            <a:r>
              <a:rPr lang="en-US" sz="4400" b="0" kern="0">
                <a:solidFill>
                  <a:schemeClr val="tx1"/>
                </a:solidFill>
              </a:rPr>
              <a:t>Large Scale Scientific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8C6FE-F952-3E49-94D4-AF3E4535D845}"/>
              </a:ext>
            </a:extLst>
          </p:cNvPr>
          <p:cNvSpPr txBox="1"/>
          <p:nvPr/>
        </p:nvSpPr>
        <p:spPr>
          <a:xfrm>
            <a:off x="1912140" y="5825226"/>
            <a:ext cx="103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[ISAV’18]</a:t>
            </a:r>
          </a:p>
        </p:txBody>
      </p:sp>
    </p:spTree>
    <p:extLst>
      <p:ext uri="{BB962C8B-B14F-4D97-AF65-F5344CB8AC3E}">
        <p14:creationId xmlns:p14="http://schemas.microsoft.com/office/powerpoint/2010/main" val="116326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176" y="1571107"/>
            <a:ext cx="8506479" cy="422233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2000" b="1"/>
              <a:t>Shallow Learning</a:t>
            </a:r>
          </a:p>
          <a:p>
            <a:pPr marL="0" indent="0">
              <a:buNone/>
              <a:defRPr/>
            </a:pPr>
            <a:r>
              <a:rPr lang="en-GB" sz="2000" b="1"/>
              <a:t>	</a:t>
            </a:r>
            <a:r>
              <a:rPr lang="en-GB" sz="1600"/>
              <a:t> Accelerating </a:t>
            </a:r>
            <a:r>
              <a:rPr lang="en-GB" sz="1600" err="1"/>
              <a:t>Scikit</a:t>
            </a:r>
            <a:r>
              <a:rPr lang="en-GB" sz="1600"/>
              <a:t>-Learn with task-based  </a:t>
            </a:r>
            <a:r>
              <a:rPr lang="en-GB" sz="1600" err="1"/>
              <a:t>progamming</a:t>
            </a:r>
            <a:r>
              <a:rPr lang="en-GB" sz="1600"/>
              <a:t> (</a:t>
            </a:r>
            <a:r>
              <a:rPr lang="en-GB" sz="1600" err="1"/>
              <a:t>Dask</a:t>
            </a:r>
            <a:r>
              <a:rPr lang="en-GB" sz="1600"/>
              <a:t>, </a:t>
            </a:r>
            <a:r>
              <a:rPr lang="en-GB" sz="1600" err="1"/>
              <a:t>StarPU</a:t>
            </a:r>
            <a:r>
              <a:rPr lang="en-GB" sz="1600"/>
              <a:t>)</a:t>
            </a:r>
          </a:p>
          <a:p>
            <a:pPr marL="0" indent="0">
              <a:buNone/>
              <a:defRPr/>
            </a:pPr>
            <a:endParaRPr lang="en-GB" sz="2000" b="1"/>
          </a:p>
          <a:p>
            <a:pPr marL="0" indent="0">
              <a:buNone/>
              <a:defRPr/>
            </a:pPr>
            <a:r>
              <a:rPr lang="en-GB" sz="2000" b="1"/>
              <a:t>Deep Learning: </a:t>
            </a:r>
          </a:p>
          <a:p>
            <a:pPr marL="0" indent="0">
              <a:buNone/>
              <a:defRPr/>
            </a:pPr>
            <a:r>
              <a:rPr lang="en-GB" sz="2000" b="1"/>
              <a:t>	</a:t>
            </a:r>
            <a:r>
              <a:rPr lang="en-GB" sz="1600"/>
              <a:t>TensorFlow graph scheduling for efficient parallel executions: </a:t>
            </a:r>
          </a:p>
          <a:p>
            <a:pPr marL="0" indent="0">
              <a:buNone/>
              <a:defRPr/>
            </a:pPr>
            <a:endParaRPr lang="en-GB" sz="1600"/>
          </a:p>
          <a:p>
            <a:pPr marL="0" indent="0">
              <a:buNone/>
              <a:defRPr/>
            </a:pPr>
            <a:r>
              <a:rPr lang="en-GB" sz="1600"/>
              <a:t>	Scheduling for  automatic differentiation and backpropagation</a:t>
            </a:r>
          </a:p>
          <a:p>
            <a:pPr marL="0" indent="0">
              <a:buNone/>
              <a:defRPr/>
            </a:pPr>
            <a:r>
              <a:rPr lang="en-GB" sz="1600"/>
              <a:t>			 Recompute versus store frontward results </a:t>
            </a:r>
          </a:p>
          <a:p>
            <a:pPr marL="0" indent="0">
              <a:buNone/>
              <a:defRPr/>
            </a:pPr>
            <a:endParaRPr lang="en-GB" sz="1600"/>
          </a:p>
          <a:p>
            <a:pPr marL="0" indent="0">
              <a:buNone/>
              <a:defRPr/>
            </a:pPr>
            <a:r>
              <a:rPr lang="en-GB" sz="1600"/>
              <a:t>	Linear algebra and tensors for  large scale machine learning</a:t>
            </a:r>
          </a:p>
          <a:p>
            <a:pPr marL="0" indent="0">
              <a:buNone/>
              <a:defRPr/>
            </a:pPr>
            <a:endParaRPr lang="en-GB" sz="1600"/>
          </a:p>
          <a:p>
            <a:pPr marL="0" indent="0">
              <a:buNone/>
              <a:defRPr/>
            </a:pPr>
            <a:r>
              <a:rPr lang="en-GB" sz="1600"/>
              <a:t>	Large scale parallel deep reinforcement learning: </a:t>
            </a:r>
          </a:p>
          <a:p>
            <a:pPr marL="0" indent="0">
              <a:buNone/>
            </a:pPr>
            <a:r>
              <a:rPr lang="en-US" sz="1600"/>
              <a:t>	</a:t>
            </a:r>
          </a:p>
          <a:p>
            <a:endParaRPr lang="en-US" sz="120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D22DA60-803A-BF45-B4CE-59E4524889D3}"/>
              </a:ext>
            </a:extLst>
          </p:cNvPr>
          <p:cNvSpPr txBox="1">
            <a:spLocks/>
          </p:cNvSpPr>
          <p:nvPr/>
        </p:nvSpPr>
        <p:spPr bwMode="gray">
          <a:xfrm>
            <a:off x="424176" y="839090"/>
            <a:ext cx="8704416" cy="49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4400" b="0" kern="0">
                <a:solidFill>
                  <a:schemeClr val="tx1"/>
                </a:solidFill>
              </a:rPr>
              <a:t>HPC for AI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8AAC6-1A77-6042-BBC9-04A75CD5D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564" y="2470355"/>
            <a:ext cx="1783510" cy="3170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72C069-7AE6-8047-B790-EFB0EB678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51" y="5397233"/>
            <a:ext cx="2977129" cy="1258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2A626-869F-774A-BA57-AD435D2B6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704" y="5471201"/>
            <a:ext cx="1164978" cy="7996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4BF958-EEAA-3747-B750-ADAE10913E6F}"/>
              </a:ext>
            </a:extLst>
          </p:cNvPr>
          <p:cNvSpPr txBox="1"/>
          <p:nvPr/>
        </p:nvSpPr>
        <p:spPr>
          <a:xfrm>
            <a:off x="1009567" y="6350601"/>
            <a:ext cx="2191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Self-</a:t>
            </a:r>
            <a:r>
              <a:rPr lang="fr-FR" sz="1200" err="1"/>
              <a:t>learn</a:t>
            </a:r>
            <a:r>
              <a:rPr lang="fr-FR" sz="1200"/>
              <a:t> to </a:t>
            </a:r>
            <a:r>
              <a:rPr lang="fr-FR" sz="1200" err="1"/>
              <a:t>play</a:t>
            </a:r>
            <a:r>
              <a:rPr lang="fr-FR" sz="1200"/>
              <a:t> Atari </a:t>
            </a:r>
            <a:r>
              <a:rPr lang="fr-FR" sz="1200" err="1"/>
              <a:t>games</a:t>
            </a:r>
            <a:endParaRPr lang="fr-FR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7FD8A4-DD4D-824B-BF75-8E0771F4AE08}"/>
              </a:ext>
            </a:extLst>
          </p:cNvPr>
          <p:cNvSpPr txBox="1"/>
          <p:nvPr/>
        </p:nvSpPr>
        <p:spPr>
          <a:xfrm>
            <a:off x="6610555" y="6355139"/>
            <a:ext cx="123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[Nair et al. 2015]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F379A-705B-2D40-8A1C-60D768B389A5}"/>
              </a:ext>
            </a:extLst>
          </p:cNvPr>
          <p:cNvSpPr txBox="1"/>
          <p:nvPr/>
        </p:nvSpPr>
        <p:spPr>
          <a:xfrm>
            <a:off x="7340132" y="2115777"/>
            <a:ext cx="896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err="1"/>
              <a:t>TensorFlow</a:t>
            </a:r>
            <a:endParaRPr lang="fr-FR" sz="1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495703-D72C-1C4B-B1C9-D38B2760A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25" y="664433"/>
            <a:ext cx="1692202" cy="8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Artificial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2239E-1308-0849-ADB3-2BEB43D1362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70" y="3209419"/>
            <a:ext cx="1811919" cy="21803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635" y="3631464"/>
            <a:ext cx="3295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Weight optimization by stochastic Gradient descent</a:t>
            </a:r>
          </a:p>
          <a:p>
            <a:r>
              <a:rPr lang="en-US"/>
              <a:t>(backpropagation)</a:t>
            </a:r>
          </a:p>
          <a:p>
            <a:pPr marL="285750" indent="-285750">
              <a:buFontTx/>
              <a:buChar char="-"/>
            </a:pPr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4124276" y="5354906"/>
            <a:ext cx="2157442" cy="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56480" y="5207145"/>
            <a:ext cx="116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Example x</a:t>
            </a:r>
            <a:r>
              <a:rPr lang="en-US" baseline="-25000"/>
              <a:t>i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52466" y="514134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Output: o</a:t>
            </a:r>
            <a:r>
              <a:rPr lang="en-US" baseline="-25000"/>
              <a:t>i</a:t>
            </a:r>
            <a:endParaRPr lang="en-US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204583" y="5717121"/>
            <a:ext cx="1996828" cy="0"/>
          </a:xfrm>
          <a:prstGeom prst="straightConnector1">
            <a:avLst/>
          </a:prstGeom>
          <a:ln w="19050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96828" y="5507771"/>
            <a:ext cx="267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Compute error on output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5052" y="5902589"/>
            <a:ext cx="389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Backpropagate error   and compute weight  updates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3B608-67FF-9D4F-A4EC-C1D178EF2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35" y="1525127"/>
            <a:ext cx="2823003" cy="1538308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21D93AA3-E908-5746-BFF8-77523B984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01108" y="2101825"/>
            <a:ext cx="2251768" cy="2953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E208F0-9D5B-6043-8E7F-B058A21B8AF1}"/>
              </a:ext>
            </a:extLst>
          </p:cNvPr>
          <p:cNvSpPr txBox="1"/>
          <p:nvPr/>
        </p:nvSpPr>
        <p:spPr>
          <a:xfrm>
            <a:off x="5014546" y="1717510"/>
            <a:ext cx="22206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2229082664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AERES 2014.potx</Template>
  <TotalTime>80747</TotalTime>
  <Words>747</Words>
  <Application>Microsoft Macintosh PowerPoint</Application>
  <PresentationFormat>On-screen Show (4:3)</PresentationFormat>
  <Paragraphs>242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 Unicode MS</vt:lpstr>
      <vt:lpstr>Arial</vt:lpstr>
      <vt:lpstr>Calibri</vt:lpstr>
      <vt:lpstr>Lucida Grande</vt:lpstr>
      <vt:lpstr>Conception personnalisée</vt:lpstr>
      <vt:lpstr>Thème Office</vt:lpstr>
      <vt:lpstr>The INRIA Project LAB HPC-BigData: Addressing the HPC/Big-Data/IA Convergence </vt:lpstr>
      <vt:lpstr>The HPC-BigData Project Lab </vt:lpstr>
      <vt:lpstr>The Convergence</vt:lpstr>
      <vt:lpstr>HPC versus BigData/AI</vt:lpstr>
      <vt:lpstr>Some of our Software Assets</vt:lpstr>
      <vt:lpstr>Infrastructure and Resource Management </vt:lpstr>
      <vt:lpstr>PowerPoint Presentation</vt:lpstr>
      <vt:lpstr>PowerPoint Presentation</vt:lpstr>
      <vt:lpstr>Artificial Neural Networks</vt:lpstr>
      <vt:lpstr>Deep Learning</vt:lpstr>
      <vt:lpstr>Parallelizing Deep Learning</vt:lpstr>
      <vt:lpstr>Data Parallelism</vt:lpstr>
      <vt:lpstr>Data Parallelism</vt:lpstr>
      <vt:lpstr>Data Parallelism: Asynchronous Updates</vt:lpstr>
      <vt:lpstr>Software 2.0</vt:lpstr>
      <vt:lpstr>Software 2.0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Bisson</dc:creator>
  <cp:lastModifiedBy>Microsoft Office User</cp:lastModifiedBy>
  <cp:revision>1208</cp:revision>
  <cp:lastPrinted>2018-04-18T16:21:44Z</cp:lastPrinted>
  <dcterms:created xsi:type="dcterms:W3CDTF">2012-10-24T17:08:15Z</dcterms:created>
  <dcterms:modified xsi:type="dcterms:W3CDTF">2018-10-23T13:02:54Z</dcterms:modified>
</cp:coreProperties>
</file>